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dp" ContentType="image/vnd.ms-photo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>
        <p:scale>
          <a:sx n="66" d="100"/>
          <a:sy n="66" d="100"/>
        </p:scale>
        <p:origin x="-14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Thursday, February 06,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Thursday, February 06,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Thursday, February 06,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Thursday, February 06,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Thursday, February 06,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Thursday, February 06,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Thursday, February 06,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Thursday, February 06,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Thursday, February 06,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Thursday, February 06,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Thursday, February 06,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Thursday, February 06,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Одаренность и патология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Общее и различия. Граница между одаренность и патологией. Возможно ли одно без другого?</a:t>
            </a:r>
          </a:p>
        </p:txBody>
      </p:sp>
    </p:spTree>
    <p:extLst>
      <p:ext uri="{BB962C8B-B14F-4D97-AF65-F5344CB8AC3E}">
        <p14:creationId xmlns:p14="http://schemas.microsoft.com/office/powerpoint/2010/main" val="67746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err="1" smtClean="0"/>
              <a:t>Эвропатология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723658"/>
            <a:ext cx="8256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Эвропатология</a:t>
            </a:r>
            <a:r>
              <a:rPr lang="ru-RU" sz="2000" dirty="0" smtClean="0"/>
              <a:t> – патология, связанная </a:t>
            </a:r>
            <a:r>
              <a:rPr lang="ru-RU" sz="2000" dirty="0"/>
              <a:t>и </a:t>
            </a:r>
            <a:r>
              <a:rPr lang="ru-RU" sz="2000" dirty="0" smtClean="0"/>
              <a:t>сопровождающаяся </a:t>
            </a:r>
            <a:r>
              <a:rPr lang="ru-RU" sz="2000" dirty="0"/>
              <a:t>(так или иначе) с творчеством и с творческой личностью, безразлично с какой: гений, талант, вундеркинд, обыкновенный </a:t>
            </a:r>
            <a:r>
              <a:rPr lang="ru-RU" sz="2000" dirty="0" smtClean="0"/>
              <a:t>человек.</a:t>
            </a:r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Введением понятия </a:t>
            </a:r>
            <a:r>
              <a:rPr lang="ru-RU" sz="2000" dirty="0" smtClean="0"/>
              <a:t>«</a:t>
            </a:r>
            <a:r>
              <a:rPr lang="ru-RU" sz="2000" dirty="0" err="1" smtClean="0"/>
              <a:t>эвропатологии</a:t>
            </a:r>
            <a:r>
              <a:rPr lang="ru-RU" sz="2000" dirty="0" smtClean="0"/>
              <a:t>» выделяется вся та патология, связанная </a:t>
            </a:r>
            <a:r>
              <a:rPr lang="ru-RU" sz="2000" dirty="0"/>
              <a:t>так или иначе с творчеством, в отдельную отрасль психопатологии точно таким же образом, как в психиатрии выделяется в отдельную отрасль судебная психопатология, сексуальная психопатология, школьно-дефективная патология и все прочие разветвления психопатологии.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1432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3" y="980728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Основания для выделения творческой патологии в отдельную отрасль</a:t>
            </a:r>
            <a:endParaRPr lang="ru-RU" sz="24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097104" y="1811725"/>
            <a:ext cx="723785" cy="1041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1520" y="3068960"/>
            <a:ext cx="1691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общественно-</a:t>
            </a:r>
          </a:p>
          <a:p>
            <a:r>
              <a:rPr lang="ru-RU" dirty="0" smtClean="0"/>
              <a:t>исторические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275856" y="1811725"/>
            <a:ext cx="0" cy="2442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58996" y="4523945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Теоретические и методологические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452397" y="1628800"/>
            <a:ext cx="1207835" cy="1763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28184" y="3715291"/>
            <a:ext cx="1625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практические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87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Великие отклонения</a:t>
            </a:r>
            <a:endParaRPr lang="ru-RU" sz="28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6" r="21436"/>
          <a:stretch>
            <a:fillRect/>
          </a:stretch>
        </p:blipFill>
        <p:spPr>
          <a:xfrm>
            <a:off x="2699792" y="836712"/>
            <a:ext cx="5832648" cy="55004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dirty="0"/>
              <a:t>О том, что великие и замечательные люди происходят из таких фамильных условий, где ближайшие предки или родственники по отцу или по матери являются личностями психопатического склада (иногда просто душевнобольными), было уже давно замечено </a:t>
            </a:r>
            <a:r>
              <a:rPr lang="ru-RU" sz="1200" dirty="0" smtClean="0"/>
              <a:t>психиатрами</a:t>
            </a:r>
            <a:r>
              <a:rPr lang="ru-RU" sz="1200" dirty="0"/>
              <a:t>, а также и </a:t>
            </a:r>
            <a:r>
              <a:rPr lang="ru-RU" sz="1200" dirty="0" smtClean="0"/>
              <a:t>не психиатрами</a:t>
            </a:r>
            <a:r>
              <a:rPr lang="ru-RU" sz="1200" dirty="0"/>
              <a:t>, ибо это обстоятельство всегда резко бросалось в глаза. Но всегда этому явлению придавалось не то значение, которое бы следовало дать при оценке природы великого человека. Одни считали это случайным явлением, другие ставили этот вопрос в плоскости учения о вырождении, но, так или иначе, надлежащую научную оценку и более или менее удовлетворительного освещения этот вопрос до сих пор не имел.</a:t>
            </a:r>
            <a:r>
              <a:rPr lang="ru-RU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08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2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8424936" cy="5544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5" y="1412776"/>
            <a:ext cx="756083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С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точки зрения современного состояния вопроса о наследственности в психиатрии под </a:t>
            </a:r>
            <a:r>
              <a:rPr lang="ru-RU" dirty="0" smtClean="0">
                <a:solidFill>
                  <a:srgbClr val="FFFF00"/>
                </a:solidFill>
              </a:rPr>
              <a:t>«наследственно отягченными» </a:t>
            </a:r>
            <a:r>
              <a:rPr lang="ru-RU" dirty="0">
                <a:solidFill>
                  <a:srgbClr val="FFFF00"/>
                </a:solidFill>
              </a:rPr>
              <a:t>мы должны понимать не только тех, которые имеют среди родных (в восходящей и нисходящей линии) </a:t>
            </a:r>
            <a:r>
              <a:rPr lang="ru-RU" dirty="0" err="1">
                <a:solidFill>
                  <a:srgbClr val="FFFF00"/>
                </a:solidFill>
              </a:rPr>
              <a:t>психотиков</a:t>
            </a:r>
            <a:r>
              <a:rPr lang="ru-RU" dirty="0">
                <a:solidFill>
                  <a:srgbClr val="FFFF00"/>
                </a:solidFill>
              </a:rPr>
              <a:t>, но и также таких, которые имеют в восходящей и нисходящей линии </a:t>
            </a:r>
            <a:r>
              <a:rPr lang="ru-RU" dirty="0" err="1" smtClean="0">
                <a:solidFill>
                  <a:srgbClr val="FFFF00"/>
                </a:solidFill>
              </a:rPr>
              <a:t>препсихотиков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 smtClean="0">
                <a:solidFill>
                  <a:srgbClr val="00B0F0"/>
                </a:solidFill>
              </a:rPr>
              <a:t>Например, </a:t>
            </a:r>
            <a:r>
              <a:rPr lang="ru-RU" b="1" dirty="0" err="1" smtClean="0">
                <a:solidFill>
                  <a:srgbClr val="00B0F0"/>
                </a:solidFill>
              </a:rPr>
              <a:t>отягченность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>
                <a:solidFill>
                  <a:srgbClr val="00B0F0"/>
                </a:solidFill>
              </a:rPr>
              <a:t>у великих людей литературно-художественного творчества </a:t>
            </a:r>
            <a:r>
              <a:rPr lang="ru-RU" b="1" dirty="0" smtClean="0">
                <a:solidFill>
                  <a:srgbClr val="00B0F0"/>
                </a:solidFill>
              </a:rPr>
              <a:t>составляет100</a:t>
            </a:r>
            <a:r>
              <a:rPr lang="ru-RU" b="1" dirty="0">
                <a:solidFill>
                  <a:srgbClr val="00B0F0"/>
                </a:solidFill>
              </a:rPr>
              <a:t>%. Так что в сравнении с вышеприведенными данными </a:t>
            </a:r>
            <a:r>
              <a:rPr lang="ru-RU" b="1" dirty="0" err="1">
                <a:solidFill>
                  <a:srgbClr val="00B0F0"/>
                </a:solidFill>
              </a:rPr>
              <a:t>отягченность</a:t>
            </a:r>
            <a:r>
              <a:rPr lang="ru-RU" b="1" dirty="0">
                <a:solidFill>
                  <a:srgbClr val="00B0F0"/>
                </a:solidFill>
              </a:rPr>
              <a:t> у обыкновенных людей (как больных психически, так и не больных) выразится таким образом, если мы вышеприведенные данные возьмем в округленных цифрах:</a:t>
            </a:r>
          </a:p>
          <a:p>
            <a:r>
              <a:rPr lang="ru-RU" b="1" dirty="0">
                <a:solidFill>
                  <a:srgbClr val="00B0F0"/>
                </a:solidFill>
              </a:rPr>
              <a:t>У здоровых </a:t>
            </a:r>
            <a:r>
              <a:rPr lang="ru-RU" b="1" dirty="0" err="1">
                <a:solidFill>
                  <a:srgbClr val="00B0F0"/>
                </a:solidFill>
              </a:rPr>
              <a:t>отягченность</a:t>
            </a:r>
            <a:r>
              <a:rPr lang="ru-RU" b="1" dirty="0">
                <a:solidFill>
                  <a:srgbClr val="00B0F0"/>
                </a:solidFill>
              </a:rPr>
              <a:t> — 60%</a:t>
            </a:r>
          </a:p>
          <a:p>
            <a:r>
              <a:rPr lang="ru-RU" b="1" dirty="0">
                <a:solidFill>
                  <a:srgbClr val="00B0F0"/>
                </a:solidFill>
              </a:rPr>
              <a:t>У душевнобольных — 70%</a:t>
            </a:r>
          </a:p>
          <a:p>
            <a:r>
              <a:rPr lang="ru-RU" b="1" dirty="0">
                <a:solidFill>
                  <a:srgbClr val="00B0F0"/>
                </a:solidFill>
              </a:rPr>
              <a:t>У великих людей </a:t>
            </a:r>
            <a:r>
              <a:rPr lang="ru-RU" b="1" dirty="0" err="1">
                <a:solidFill>
                  <a:srgbClr val="00B0F0"/>
                </a:solidFill>
              </a:rPr>
              <a:t>отягченность</a:t>
            </a:r>
            <a:r>
              <a:rPr lang="ru-RU" b="1" dirty="0">
                <a:solidFill>
                  <a:srgbClr val="00B0F0"/>
                </a:solidFill>
              </a:rPr>
              <a:t> — 100%</a:t>
            </a:r>
          </a:p>
          <a:p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84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Разница между гением и душевнобольным человеком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988840"/>
            <a:ext cx="82089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Если количество накопленной энергии одаренности при гипостатической реакции велико, то при наличии этой гипостатической реакции это количество переходит в качество (т. е. делается тот "скачок" перехода из количества в качество, который мы всегда замечаем по всех диалектически протекающих процессах в природе), и тогда мы имеем феноменальную одаренность, "талантов", "гениев", "замечательных" и других феноменально творящих людей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Творящего гения или таланта связывает с творящим душевнобольным одинаковая способность реагировать </a:t>
            </a:r>
            <a:r>
              <a:rPr lang="ru-RU" dirty="0" err="1"/>
              <a:t>гипостатически</a:t>
            </a:r>
            <a:r>
              <a:rPr lang="ru-RU" dirty="0"/>
              <a:t>. Разделяет их громадная разница количественного выявления кумулятивной энергии одаренности при этой гипостатической реакции, где у гения эта энергия велика, а у творящего душевнобольного она в размерах невелика.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85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7" y="2132856"/>
            <a:ext cx="799288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Гений имел в своем предшествующем прошлом длительное накопление скрыто одаренной энергии, у творящего душевнобольного этого накопления было еще мало. Гений, получивший, благодаря вышеупомянутому механизму скрещения, способность </a:t>
            </a:r>
            <a:r>
              <a:rPr lang="ru-RU" sz="2000" dirty="0" err="1"/>
              <a:t>гипостатически</a:t>
            </a:r>
            <a:r>
              <a:rPr lang="ru-RU" sz="2000" dirty="0"/>
              <a:t> реагировать, пользуется этим для выявления скрытой энергии в качество благодаря количеству. Душевнобольной пользуется также гипостатической реакцией, не имея кумулятивного количества, а потому в его творчестве нет того качества, присущего таланту или гению, ибо его гипостатическая реакция произошла преждевременно.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43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836320"/>
          </a:xfrm>
        </p:spPr>
        <p:txBody>
          <a:bodyPr/>
          <a:lstStyle/>
          <a:p>
            <a:r>
              <a:rPr lang="ru-RU" dirty="0" smtClean="0"/>
              <a:t>Факторы для гениальности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9" r="16459"/>
          <a:stretch>
            <a:fillRect/>
          </a:stretch>
        </p:blipFill>
        <p:spPr>
          <a:xfrm>
            <a:off x="2843808" y="1052736"/>
            <a:ext cx="5904390" cy="55004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2139696" cy="5040560"/>
          </a:xfrm>
        </p:spPr>
        <p:txBody>
          <a:bodyPr>
            <a:noAutofit/>
          </a:bodyPr>
          <a:lstStyle/>
          <a:p>
            <a:r>
              <a:rPr lang="ru-RU" sz="1050" dirty="0" smtClean="0"/>
              <a:t>Для </a:t>
            </a:r>
            <a:r>
              <a:rPr lang="ru-RU" sz="1050" dirty="0"/>
              <a:t>выявления гипостатической реакции гениальной одаренности необходимо скрещение двух факторов в родовых </a:t>
            </a:r>
            <a:r>
              <a:rPr lang="ru-RU" sz="1050" dirty="0" smtClean="0"/>
              <a:t>условиях:</a:t>
            </a:r>
          </a:p>
          <a:p>
            <a:r>
              <a:rPr lang="ru-RU" sz="1050" dirty="0" smtClean="0"/>
              <a:t>1) Родовое </a:t>
            </a:r>
            <a:r>
              <a:rPr lang="ru-RU" sz="1050" dirty="0"/>
              <a:t>накопление гипостатической энергии, </a:t>
            </a:r>
            <a:r>
              <a:rPr lang="ru-RU" sz="1050" dirty="0" smtClean="0"/>
              <a:t>“одаренности”. </a:t>
            </a:r>
            <a:r>
              <a:rPr lang="ru-RU" sz="1050" dirty="0"/>
              <a:t>Наличие этой энергии </a:t>
            </a:r>
            <a:r>
              <a:rPr lang="ru-RU" sz="1050" dirty="0" smtClean="0"/>
              <a:t>- это потенциальная </a:t>
            </a:r>
            <a:r>
              <a:rPr lang="ru-RU" sz="1050" dirty="0"/>
              <a:t>возможность, а еще не есть сама гениальность. Гениальность </a:t>
            </a:r>
            <a:r>
              <a:rPr lang="ru-RU" sz="1050" dirty="0" smtClean="0"/>
              <a:t>есть </a:t>
            </a:r>
            <a:r>
              <a:rPr lang="ru-RU" sz="1050" dirty="0"/>
              <a:t>механизм выявления этой скрытой энергии. Для того, чтоб создался такой механизм выявления этой энергии в конституциональном смысле, должен быть фактор, создающий эту новую </a:t>
            </a:r>
            <a:r>
              <a:rPr lang="ru-RU" sz="1050" dirty="0" smtClean="0"/>
              <a:t>конституцию</a:t>
            </a:r>
          </a:p>
          <a:p>
            <a:r>
              <a:rPr lang="ru-RU" sz="1050" dirty="0" smtClean="0"/>
              <a:t>2</a:t>
            </a:r>
            <a:r>
              <a:rPr lang="ru-RU" sz="1050" dirty="0"/>
              <a:t>) Второй родовой фактор — </a:t>
            </a:r>
            <a:r>
              <a:rPr lang="ru-RU" sz="1050" dirty="0" err="1"/>
              <a:t>диссоциативный</a:t>
            </a:r>
            <a:r>
              <a:rPr lang="ru-RU" sz="1050" dirty="0"/>
              <a:t> (в форме скрытого или явного </a:t>
            </a:r>
            <a:r>
              <a:rPr lang="ru-RU" sz="1050" dirty="0" err="1"/>
              <a:t>психотизма</a:t>
            </a:r>
            <a:r>
              <a:rPr lang="ru-RU" sz="1050" dirty="0"/>
              <a:t>), изменяющий психическую структуру так, что создает такие новые условия, где, благодаря гипостатической реакции, создается механизм выявления этой до сих пор скрытой гениальности</a:t>
            </a:r>
            <a:r>
              <a:rPr lang="ru-RU" sz="1050" dirty="0" smtClean="0"/>
              <a:t>.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2796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6" y="77462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298" y="65919"/>
            <a:ext cx="835617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1-й фактор - накапливающий, поэтому мы его называем “</a:t>
            </a:r>
            <a:r>
              <a:rPr lang="ru-RU" sz="2400" b="1" i="1" dirty="0">
                <a:solidFill>
                  <a:schemeClr val="bg1"/>
                </a:solidFill>
              </a:rPr>
              <a:t>кумулятивный компонент одаренности</a:t>
            </a:r>
            <a:r>
              <a:rPr lang="ru-RU" sz="2400" b="1" i="1" dirty="0" smtClean="0">
                <a:solidFill>
                  <a:schemeClr val="bg1"/>
                </a:solidFill>
              </a:rPr>
              <a:t>”.</a:t>
            </a:r>
          </a:p>
          <a:p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2-й фактор - </a:t>
            </a:r>
            <a:r>
              <a:rPr lang="ru-RU" sz="2400" b="1" dirty="0" err="1">
                <a:solidFill>
                  <a:schemeClr val="bg1"/>
                </a:solidFill>
              </a:rPr>
              <a:t>диссоциирующий</a:t>
            </a:r>
            <a:r>
              <a:rPr lang="ru-RU" sz="2400" b="1" dirty="0">
                <a:solidFill>
                  <a:schemeClr val="bg1"/>
                </a:solidFill>
              </a:rPr>
              <a:t> (т. е. устраняющий тормоза </a:t>
            </a:r>
            <a:r>
              <a:rPr lang="ru-RU" sz="2400" b="1" dirty="0" err="1">
                <a:solidFill>
                  <a:schemeClr val="bg1"/>
                </a:solidFill>
              </a:rPr>
              <a:t>эпистаза</a:t>
            </a:r>
            <a:r>
              <a:rPr lang="ru-RU" sz="2400" b="1" dirty="0">
                <a:solidFill>
                  <a:schemeClr val="bg1"/>
                </a:solidFill>
              </a:rPr>
              <a:t>, благодаря чему растормаживаются эти скрытые кумулятивные силы и благодаря чему появляется гипостатическая реакция), а потому этот компонент мы обозначаем как “</a:t>
            </a:r>
            <a:r>
              <a:rPr lang="ru-RU" sz="2400" b="1" i="1" dirty="0" err="1">
                <a:solidFill>
                  <a:schemeClr val="bg1"/>
                </a:solidFill>
              </a:rPr>
              <a:t>диссоциативный</a:t>
            </a:r>
            <a:r>
              <a:rPr lang="ru-RU" sz="2400" b="1" i="1" dirty="0">
                <a:solidFill>
                  <a:schemeClr val="bg1"/>
                </a:solidFill>
              </a:rPr>
              <a:t> компонент</a:t>
            </a:r>
            <a:r>
              <a:rPr lang="ru-RU" sz="2400" b="1" dirty="0">
                <a:solidFill>
                  <a:schemeClr val="bg1"/>
                </a:solidFill>
              </a:rPr>
              <a:t> одаренности и гениальности”.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Симбиоз этих двух компонентов и их скрещение в биологии великих людей является “</a:t>
            </a:r>
            <a:r>
              <a:rPr lang="ru-RU" sz="2400" b="1" i="1" dirty="0">
                <a:solidFill>
                  <a:schemeClr val="bg1"/>
                </a:solidFill>
              </a:rPr>
              <a:t>биогенетическим законом</a:t>
            </a:r>
            <a:r>
              <a:rPr lang="ru-RU" sz="2400" b="1" dirty="0">
                <a:solidFill>
                  <a:schemeClr val="bg1"/>
                </a:solidFill>
              </a:rPr>
              <a:t> </a:t>
            </a:r>
            <a:r>
              <a:rPr lang="ru-RU" sz="2400" b="1" i="1" dirty="0">
                <a:solidFill>
                  <a:schemeClr val="bg1"/>
                </a:solidFill>
              </a:rPr>
              <a:t>гениальности”,</a:t>
            </a:r>
            <a:r>
              <a:rPr lang="ru-RU" sz="2400" b="1" dirty="0">
                <a:solidFill>
                  <a:schemeClr val="bg1"/>
                </a:solidFill>
              </a:rPr>
              <a:t> а гипостатическая реакция есть результат этого закона скрещения.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01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Одаренность – это…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аличие </a:t>
            </a:r>
            <a:r>
              <a:rPr lang="ru-RU" dirty="0"/>
              <a:t>потенциально высоких способностей у какого-либо </a:t>
            </a:r>
            <a:r>
              <a:rPr lang="ru-RU" dirty="0" smtClean="0"/>
              <a:t>человека;</a:t>
            </a:r>
          </a:p>
          <a:p>
            <a:endParaRPr lang="ru-RU" dirty="0"/>
          </a:p>
          <a:p>
            <a:r>
              <a:rPr lang="ru-RU" dirty="0"/>
              <a:t>з</a:t>
            </a:r>
            <a:r>
              <a:rPr lang="ru-RU" dirty="0" smtClean="0"/>
              <a:t>начительное по сравнению с возрастными нормами опережение в умственном развитии, либо исключительное развитие специальных способностей (литературных, художественных, музыкальных и пр.)</a:t>
            </a:r>
          </a:p>
          <a:p>
            <a:endParaRPr lang="ru-RU" dirty="0" smtClean="0"/>
          </a:p>
          <a:p>
            <a:r>
              <a:rPr lang="ru-RU" dirty="0"/>
              <a:t>качественно-своеобразное сочетание способностей, от которого зависит возможность достижения большего или меньшего успеха в выполнении той или иной </a:t>
            </a:r>
            <a:r>
              <a:rPr lang="ru-RU" dirty="0" smtClean="0"/>
              <a:t>деятельности.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8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36712"/>
            <a:ext cx="5715000" cy="5544615"/>
          </a:xfrm>
          <a:effectLst>
            <a:glow rad="127000">
              <a:schemeClr val="accent1">
                <a:alpha val="7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Сколько лет вашей одаренности?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Существует определенная возрастная последовательность проявления одаренности в разных областях.</a:t>
            </a:r>
          </a:p>
          <a:p>
            <a:r>
              <a:rPr lang="ru-RU" dirty="0" smtClean="0"/>
              <a:t>Особенно рано может проявиться одаренность к музыке, затем – к рисованию. В целом, одаренность к искусству проявляется раньше, чем к наукам.</a:t>
            </a:r>
          </a:p>
          <a:p>
            <a:r>
              <a:rPr lang="ru-RU" dirty="0" smtClean="0"/>
              <a:t>В научной области раньше других проявляются способности к математике.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27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620688"/>
            <a:ext cx="3024335" cy="43512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3636285" y="620688"/>
            <a:ext cx="51845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Одаренных детей отличает высокая любознательность и исследовательская активность. У таких детей повышена биохимическая и электрическая активность мозга.</a:t>
            </a:r>
          </a:p>
          <a:p>
            <a:r>
              <a:rPr lang="ru-RU" sz="2400" dirty="0" smtClean="0"/>
              <a:t>Недостаток информации, которую можно усвоить и переработать, такие дети воспринимают крайне болезненно. Ограничение познавательной активности таких детей чревато негативными реакциями невротического характера.</a:t>
            </a:r>
          </a:p>
        </p:txBody>
      </p:sp>
    </p:spTree>
    <p:extLst>
      <p:ext uri="{BB962C8B-B14F-4D97-AF65-F5344CB8AC3E}">
        <p14:creationId xmlns:p14="http://schemas.microsoft.com/office/powerpoint/2010/main" val="223088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отличия одаренных детей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7585" y="1556792"/>
            <a:ext cx="806489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/>
              <a:t>Одаренных детей зачастую отмечает:</a:t>
            </a:r>
          </a:p>
          <a:p>
            <a:r>
              <a:rPr lang="ru-RU" sz="2100" dirty="0" smtClean="0"/>
              <a:t>• большой словарный запас;</a:t>
            </a:r>
          </a:p>
          <a:p>
            <a:r>
              <a:rPr lang="ru-RU" sz="2100" dirty="0" smtClean="0"/>
              <a:t>• способность строить сложные синтаксические конструкции;</a:t>
            </a:r>
          </a:p>
          <a:p>
            <a:r>
              <a:rPr lang="ru-RU" sz="2100" dirty="0" smtClean="0"/>
              <a:t>• умение формулировать вопросы;</a:t>
            </a:r>
          </a:p>
          <a:p>
            <a:r>
              <a:rPr lang="ru-RU" sz="2100" dirty="0" smtClean="0"/>
              <a:t>• повышенная концентрация внимания;</a:t>
            </a:r>
          </a:p>
          <a:p>
            <a:r>
              <a:rPr lang="ru-RU" sz="2100" dirty="0" smtClean="0"/>
              <a:t>• упорство в достижении результатов;</a:t>
            </a:r>
          </a:p>
          <a:p>
            <a:r>
              <a:rPr lang="ru-RU" sz="2100" dirty="0" smtClean="0"/>
              <a:t>• разнообразие интересов;</a:t>
            </a:r>
          </a:p>
          <a:p>
            <a:r>
              <a:rPr lang="ru-RU" sz="2100" dirty="0" smtClean="0"/>
              <a:t>• повышенная эмоциональность, богатое воображение;</a:t>
            </a:r>
          </a:p>
          <a:p>
            <a:r>
              <a:rPr lang="ru-RU" sz="2100" dirty="0" smtClean="0"/>
              <a:t>• получение удовольствия от интеллектуальной деятельности / действий, связанных с применением специальных навыков;</a:t>
            </a:r>
          </a:p>
          <a:p>
            <a:r>
              <a:rPr lang="ru-RU" sz="2100" dirty="0" smtClean="0"/>
              <a:t>• попытки нахождения нестандартных способов решения стандартных проблем;</a:t>
            </a:r>
          </a:p>
          <a:p>
            <a:r>
              <a:rPr lang="ru-RU" sz="2100" dirty="0" smtClean="0"/>
              <a:t>• хорошая память;</a:t>
            </a:r>
          </a:p>
          <a:p>
            <a:r>
              <a:rPr lang="ru-RU" sz="2100" dirty="0" smtClean="0"/>
              <a:t>• и др.</a:t>
            </a:r>
          </a:p>
        </p:txBody>
      </p:sp>
    </p:spTree>
    <p:extLst>
      <p:ext uri="{BB962C8B-B14F-4D97-AF65-F5344CB8AC3E}">
        <p14:creationId xmlns:p14="http://schemas.microsoft.com/office/powerpoint/2010/main" val="21129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1412776"/>
            <a:ext cx="63367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Одаренность, талант и гениальность сами по себе не являются «нормой» развития </a:t>
            </a:r>
            <a:r>
              <a:rPr lang="ru-RU" sz="2000" i="1" dirty="0" smtClean="0"/>
              <a:t>ребенка. В каком-то смысле слова это «патология», однако патология приемлемая и полезная.</a:t>
            </a:r>
          </a:p>
          <a:p>
            <a:endParaRPr lang="ru-RU" sz="2000" i="1" dirty="0" smtClean="0"/>
          </a:p>
          <a:p>
            <a:r>
              <a:rPr lang="ru-RU" sz="2000" i="1" dirty="0" smtClean="0"/>
              <a:t>Как рассуждать о вопросе, при котором патология является первичной, а особая одаренность и гениальность тесно переплетена с ней?</a:t>
            </a:r>
          </a:p>
          <a:p>
            <a:endParaRPr lang="ru-RU" sz="2000" i="1" dirty="0" smtClean="0"/>
          </a:p>
          <a:p>
            <a:r>
              <a:rPr lang="ru-RU" sz="2000" i="1" dirty="0" smtClean="0"/>
              <a:t>Правомочно ли считать ли нарушение психического развития катализатором одаренности человека? Насколько тесно соседствуют эти два понятия?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51605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7848872" cy="4824536"/>
          </a:xfrm>
          <a:prstGeom prst="rect">
            <a:avLst/>
          </a:prstGeom>
          <a:effectLst>
            <a:glow rad="127000">
              <a:schemeClr val="accent1">
                <a:alpha val="9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454" y="54868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Шизофрения, аутизм и… гениальность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075240" cy="4608512"/>
          </a:xfrm>
        </p:spPr>
        <p:txBody>
          <a:bodyPr/>
          <a:lstStyle/>
          <a:p>
            <a:r>
              <a:rPr lang="ru-RU" dirty="0" smtClean="0"/>
              <a:t>Психиатры издавна отмечали наличие особых способностей у лиц, больных шизофренией. </a:t>
            </a:r>
            <a:r>
              <a:rPr lang="ru-RU" dirty="0"/>
              <a:t>Е. </a:t>
            </a:r>
            <a:r>
              <a:rPr lang="ru-RU" dirty="0" err="1"/>
              <a:t>Блейлер</a:t>
            </a:r>
            <a:r>
              <a:rPr lang="ru-RU" dirty="0"/>
              <a:t> </a:t>
            </a:r>
            <a:r>
              <a:rPr lang="ru-RU" dirty="0" smtClean="0"/>
              <a:t>связывал </a:t>
            </a:r>
            <a:r>
              <a:rPr lang="ru-RU" dirty="0"/>
              <a:t>наличие </a:t>
            </a:r>
            <a:r>
              <a:rPr lang="ru-RU" dirty="0" smtClean="0"/>
              <a:t>этих склонностей </a:t>
            </a:r>
            <a:r>
              <a:rPr lang="ru-RU" dirty="0"/>
              <a:t>с аутизмом, считая, что «аутизм представляет собой благодатную почву для упражнения мыслительных способностей». По его мнению, аутистическая направленность больных, ограничивающая внешние влияния и порождающая их независимость от мнения других, помогает проводить им идеи, которые здоровым представляются немыслимыми.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007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980336"/>
          </a:xfrm>
        </p:spPr>
        <p:txBody>
          <a:bodyPr/>
          <a:lstStyle/>
          <a:p>
            <a:r>
              <a:rPr lang="ru-RU" dirty="0" smtClean="0"/>
              <a:t>Одаренные </a:t>
            </a:r>
            <a:r>
              <a:rPr lang="ru-RU" dirty="0" err="1" smtClean="0"/>
              <a:t>аутисты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2" r="1439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2242592" cy="4459584"/>
          </a:xfrm>
        </p:spPr>
        <p:txBody>
          <a:bodyPr>
            <a:noAutofit/>
          </a:bodyPr>
          <a:lstStyle/>
          <a:p>
            <a:r>
              <a:rPr lang="ru-RU" sz="1300" dirty="0"/>
              <a:t>X. </a:t>
            </a:r>
            <a:r>
              <a:rPr lang="ru-RU" sz="1300" dirty="0" err="1" smtClean="0"/>
              <a:t>Аспергер</a:t>
            </a:r>
            <a:r>
              <a:rPr lang="ru-RU" sz="1300" dirty="0" smtClean="0"/>
              <a:t>, </a:t>
            </a:r>
            <a:r>
              <a:rPr lang="ru-RU" sz="1300" dirty="0"/>
              <a:t>характеризуя детей с аутистической психопатией, говорил об их особой «прозорливости», которая впоследствии может стать предпосылкой научных успехов. Он подчеркивал спонтанное проявление интеллекта у этих детей, не обусловленное обучением, и одностороннее проявление способностей, порождающих особую активность. Эти дети с раннего детства кажутся предназначенными для определенной профессии, чаще всего математической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00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6000"/>
                    </a14:imgEffect>
                    <a14:imgEffect>
                      <a14:colorTemperature colorTemp="8500"/>
                    </a14:imgEffect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268760"/>
            <a:ext cx="820891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</a:rPr>
              <a:t>С</a:t>
            </a:r>
            <a:r>
              <a:rPr lang="ru-RU" sz="1900" dirty="0" smtClean="0">
                <a:solidFill>
                  <a:schemeClr val="bg1"/>
                </a:solidFill>
              </a:rPr>
              <a:t>амо </a:t>
            </a:r>
            <a:r>
              <a:rPr lang="ru-RU" sz="1900" dirty="0">
                <a:solidFill>
                  <a:schemeClr val="bg1"/>
                </a:solidFill>
              </a:rPr>
              <a:t>творчество является сложным и обусловленным многими факторами процессом. </a:t>
            </a:r>
            <a:r>
              <a:rPr lang="ru-RU" sz="1900" dirty="0" smtClean="0">
                <a:solidFill>
                  <a:schemeClr val="bg1"/>
                </a:solidFill>
              </a:rPr>
              <a:t>Оно </a:t>
            </a:r>
            <a:r>
              <a:rPr lang="ru-RU" sz="1900" dirty="0">
                <a:solidFill>
                  <a:schemeClr val="bg1"/>
                </a:solidFill>
              </a:rPr>
              <a:t>не </a:t>
            </a:r>
            <a:r>
              <a:rPr lang="ru-RU" sz="1900" dirty="0" smtClean="0">
                <a:solidFill>
                  <a:schemeClr val="bg1"/>
                </a:solidFill>
              </a:rPr>
              <a:t>сводимо </a:t>
            </a:r>
            <a:r>
              <a:rPr lang="ru-RU" sz="1900" dirty="0">
                <a:solidFill>
                  <a:schemeClr val="bg1"/>
                </a:solidFill>
              </a:rPr>
              <a:t>к развитию лишь интеллектуальных способностей. </a:t>
            </a:r>
            <a:r>
              <a:rPr lang="ru-RU" sz="1900" dirty="0" smtClean="0">
                <a:solidFill>
                  <a:schemeClr val="bg1"/>
                </a:solidFill>
              </a:rPr>
              <a:t>Жизнь показывает</a:t>
            </a:r>
            <a:r>
              <a:rPr lang="ru-RU" sz="1900" dirty="0">
                <a:solidFill>
                  <a:schemeClr val="bg1"/>
                </a:solidFill>
              </a:rPr>
              <a:t>, что достаточно высокий уровень интеллектуальных способностей у разных людей может получить качественно различные формы и степени реализации в зависимости от </a:t>
            </a:r>
            <a:r>
              <a:rPr lang="ru-RU" sz="1900" dirty="0" smtClean="0">
                <a:solidFill>
                  <a:schemeClr val="bg1"/>
                </a:solidFill>
              </a:rPr>
              <a:t>уровня притязаний</a:t>
            </a:r>
            <a:r>
              <a:rPr lang="ru-RU" sz="1900" dirty="0">
                <a:solidFill>
                  <a:schemeClr val="bg1"/>
                </a:solidFill>
              </a:rPr>
              <a:t> личности, ее самооценки, стремления к реализации своих способностей, активности и инициативы. Большую роль здесь играют социально обусловленные нормы, эталоны, выступающие в качестве регуляторов этой деятельности. Безусловно, творческий процесс предполагает определенный отход от привычных шаблонов, некоторый «отлет» от реальности. Однако такой «отлет» необходимо предполагает возвращение к реальности на новой основе, что требует постоянного учета доминирующих общественных ценностей.</a:t>
            </a:r>
            <a:endParaRPr lang="ru-RU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2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EF0BF68-8A48-4BD5-8EC3-F31C2FD2F44C}"/>
</file>

<file path=customXml/itemProps2.xml><?xml version="1.0" encoding="utf-8"?>
<ds:datastoreItem xmlns:ds="http://schemas.openxmlformats.org/officeDocument/2006/customXml" ds:itemID="{F81205AE-A043-46C2-8BAF-B566682164F8}"/>
</file>

<file path=customXml/itemProps3.xml><?xml version="1.0" encoding="utf-8"?>
<ds:datastoreItem xmlns:ds="http://schemas.openxmlformats.org/officeDocument/2006/customXml" ds:itemID="{750567DA-1B96-43D2-8742-9044FA32A048}"/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211</TotalTime>
  <Words>1060</Words>
  <Application>Microsoft Office PowerPoint</Application>
  <PresentationFormat>Экран (4:3)</PresentationFormat>
  <Paragraphs>69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Ясность</vt:lpstr>
      <vt:lpstr>Одаренность и патология</vt:lpstr>
      <vt:lpstr>Одаренность – это…</vt:lpstr>
      <vt:lpstr>Сколько лет вашей одаренности?</vt:lpstr>
      <vt:lpstr>Презентация PowerPoint</vt:lpstr>
      <vt:lpstr>Основные отличия одаренных детей</vt:lpstr>
      <vt:lpstr>Презентация PowerPoint</vt:lpstr>
      <vt:lpstr>Шизофрения, аутизм и… гениальность</vt:lpstr>
      <vt:lpstr>Одаренные аутисты</vt:lpstr>
      <vt:lpstr>Презентация PowerPoint</vt:lpstr>
      <vt:lpstr>Эвропатология</vt:lpstr>
      <vt:lpstr>Презентация PowerPoint</vt:lpstr>
      <vt:lpstr>Великие отклонения</vt:lpstr>
      <vt:lpstr>Презентация PowerPoint</vt:lpstr>
      <vt:lpstr>Разница между гением и душевнобольным человеком</vt:lpstr>
      <vt:lpstr>Презентация PowerPoint</vt:lpstr>
      <vt:lpstr>Факторы для гениальности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Одаренность и патология</dc:title>
  <dc:creator>NotePad.by</dc:creator>
  <cp:lastModifiedBy>NotePad.by</cp:lastModifiedBy>
  <cp:revision>13</cp:revision>
  <dcterms:created xsi:type="dcterms:W3CDTF">2014-02-05T21:40:51Z</dcterms:created>
  <dcterms:modified xsi:type="dcterms:W3CDTF">2014-02-06T01:12:21Z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